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7B1FA-956C-4652-838D-5DBA0211AB11}" type="datetimeFigureOut">
              <a:rPr lang="en-GB" smtClean="0"/>
              <a:t>21/12/2011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FA84F-D6FA-4A0D-ACE4-7C261D48F2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206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A84F-D6FA-4A0D-ACE4-7C261D48F27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248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A371-8C81-4225-9867-44ED38E3F9E2}" type="datetimeFigureOut">
              <a:rPr lang="en-GB" smtClean="0"/>
              <a:t>21/12/2011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9BB0-45FC-41DB-AC41-0554C4EF0C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291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A371-8C81-4225-9867-44ED38E3F9E2}" type="datetimeFigureOut">
              <a:rPr lang="en-GB" smtClean="0"/>
              <a:t>21/12/2011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9BB0-45FC-41DB-AC41-0554C4EF0C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913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A371-8C81-4225-9867-44ED38E3F9E2}" type="datetimeFigureOut">
              <a:rPr lang="en-GB" smtClean="0"/>
              <a:t>21/12/2011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9BB0-45FC-41DB-AC41-0554C4EF0C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30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A371-8C81-4225-9867-44ED38E3F9E2}" type="datetimeFigureOut">
              <a:rPr lang="en-GB" smtClean="0"/>
              <a:t>21/12/2011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9BB0-45FC-41DB-AC41-0554C4EF0C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731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A371-8C81-4225-9867-44ED38E3F9E2}" type="datetimeFigureOut">
              <a:rPr lang="en-GB" smtClean="0"/>
              <a:t>21/12/2011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9BB0-45FC-41DB-AC41-0554C4EF0C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256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A371-8C81-4225-9867-44ED38E3F9E2}" type="datetimeFigureOut">
              <a:rPr lang="en-GB" smtClean="0"/>
              <a:t>21/12/2011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9BB0-45FC-41DB-AC41-0554C4EF0C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70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A371-8C81-4225-9867-44ED38E3F9E2}" type="datetimeFigureOut">
              <a:rPr lang="en-GB" smtClean="0"/>
              <a:t>21/12/2011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9BB0-45FC-41DB-AC41-0554C4EF0C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478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A371-8C81-4225-9867-44ED38E3F9E2}" type="datetimeFigureOut">
              <a:rPr lang="en-GB" smtClean="0"/>
              <a:t>21/12/2011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9BB0-45FC-41DB-AC41-0554C4EF0C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1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A371-8C81-4225-9867-44ED38E3F9E2}" type="datetimeFigureOut">
              <a:rPr lang="en-GB" smtClean="0"/>
              <a:t>21/12/2011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9BB0-45FC-41DB-AC41-0554C4EF0C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37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A371-8C81-4225-9867-44ED38E3F9E2}" type="datetimeFigureOut">
              <a:rPr lang="en-GB" smtClean="0"/>
              <a:t>21/12/2011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9BB0-45FC-41DB-AC41-0554C4EF0C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23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A371-8C81-4225-9867-44ED38E3F9E2}" type="datetimeFigureOut">
              <a:rPr lang="en-GB" smtClean="0"/>
              <a:t>21/12/2011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9BB0-45FC-41DB-AC41-0554C4EF0C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8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CA371-8C81-4225-9867-44ED38E3F9E2}" type="datetimeFigureOut">
              <a:rPr lang="en-GB" smtClean="0"/>
              <a:t>21/12/2011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89BB0-45FC-41DB-AC41-0554C4EF0C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68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Chopin: Prelude </a:t>
            </a:r>
            <a:r>
              <a:rPr lang="en-GB" b="1" dirty="0"/>
              <a:t>Number 15 in </a:t>
            </a:r>
            <a:r>
              <a:rPr lang="en-GB" b="1" dirty="0" err="1"/>
              <a:t>Db</a:t>
            </a:r>
            <a:r>
              <a:rPr lang="en-GB" b="1" dirty="0"/>
              <a:t> Major "Raindrop"</a:t>
            </a:r>
            <a:br>
              <a:rPr lang="en-GB" b="1" dirty="0"/>
            </a:br>
            <a:r>
              <a:rPr lang="en-GB" dirty="0"/>
              <a:t>Opus 28</a:t>
            </a:r>
          </a:p>
        </p:txBody>
      </p:sp>
    </p:spTree>
    <p:extLst>
      <p:ext uri="{BB962C8B-B14F-4D97-AF65-F5344CB8AC3E}">
        <p14:creationId xmlns:p14="http://schemas.microsoft.com/office/powerpoint/2010/main" val="391430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6672"/>
            <a:ext cx="9033968" cy="4536504"/>
          </a:xfrm>
        </p:spPr>
      </p:pic>
      <p:sp>
        <p:nvSpPr>
          <p:cNvPr id="5" name="TextBox 4"/>
          <p:cNvSpPr txBox="1"/>
          <p:nvPr/>
        </p:nvSpPr>
        <p:spPr>
          <a:xfrm>
            <a:off x="899592" y="4046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 F </a:t>
            </a:r>
            <a:r>
              <a:rPr lang="en-GB" dirty="0" err="1" smtClean="0">
                <a:solidFill>
                  <a:srgbClr val="FF0000"/>
                </a:solidFill>
              </a:rPr>
              <a:t>D</a:t>
            </a:r>
            <a:r>
              <a:rPr lang="en-GB" i="1" dirty="0" err="1" smtClean="0">
                <a:solidFill>
                  <a:srgbClr val="FF0000"/>
                </a:solidFill>
              </a:rPr>
              <a:t>b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A</a:t>
            </a:r>
            <a:r>
              <a:rPr lang="en-GB" i="1" dirty="0" err="1" smtClean="0">
                <a:solidFill>
                  <a:srgbClr val="FF0000"/>
                </a:solidFill>
              </a:rPr>
              <a:t>b</a:t>
            </a:r>
            <a:r>
              <a:rPr lang="en-GB" i="1" dirty="0" smtClean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raindrop motif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3831" y="39176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7030A0"/>
                </a:solidFill>
              </a:rPr>
              <a:t>Stepwise </a:t>
            </a:r>
            <a:r>
              <a:rPr lang="en-GB" dirty="0" smtClean="0">
                <a:solidFill>
                  <a:srgbClr val="7030A0"/>
                </a:solidFill>
              </a:rPr>
              <a:t>melody in right hand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463" y="5264013"/>
            <a:ext cx="48721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Harmony – simple diatonic mainly chords I and </a:t>
            </a:r>
            <a:r>
              <a:rPr lang="en-GB" dirty="0" smtClean="0">
                <a:solidFill>
                  <a:srgbClr val="7030A0"/>
                </a:solidFill>
              </a:rPr>
              <a:t>V7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dirty="0">
                <a:solidFill>
                  <a:srgbClr val="7030A0"/>
                </a:solidFill>
              </a:rPr>
              <a:t>M</a:t>
            </a:r>
            <a:r>
              <a:rPr lang="en-GB" dirty="0" smtClean="0">
                <a:solidFill>
                  <a:srgbClr val="7030A0"/>
                </a:solidFill>
              </a:rPr>
              <a:t>elody dominated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>
                <a:solidFill>
                  <a:srgbClr val="7030A0"/>
                </a:solidFill>
              </a:rPr>
              <a:t>Homophonic texture</a:t>
            </a:r>
          </a:p>
          <a:p>
            <a:r>
              <a:rPr lang="en-GB" b="1" dirty="0" smtClean="0">
                <a:solidFill>
                  <a:srgbClr val="7030A0"/>
                </a:solidFill>
              </a:rPr>
              <a:t>Strong quaver rhythm throughout (raindrops) </a:t>
            </a:r>
          </a:p>
          <a:p>
            <a:r>
              <a:rPr lang="en-GB" b="1" dirty="0" smtClean="0">
                <a:solidFill>
                  <a:srgbClr val="7030A0"/>
                </a:solidFill>
              </a:rPr>
              <a:t>LEGATO (</a:t>
            </a:r>
            <a:r>
              <a:rPr lang="en-GB" b="1" i="1" dirty="0" smtClean="0">
                <a:solidFill>
                  <a:srgbClr val="7030A0"/>
                </a:solidFill>
              </a:rPr>
              <a:t>smooth)</a:t>
            </a:r>
            <a:r>
              <a:rPr lang="en-GB" b="1" dirty="0" smtClean="0">
                <a:solidFill>
                  <a:srgbClr val="7030A0"/>
                </a:solidFill>
              </a:rPr>
              <a:t> CANTABILE (</a:t>
            </a:r>
            <a:r>
              <a:rPr lang="en-GB" b="1" i="1" dirty="0" err="1" smtClean="0">
                <a:solidFill>
                  <a:srgbClr val="7030A0"/>
                </a:solidFill>
              </a:rPr>
              <a:t>singable</a:t>
            </a:r>
            <a:r>
              <a:rPr lang="en-GB" b="1" i="1" dirty="0" smtClean="0">
                <a:solidFill>
                  <a:srgbClr val="7030A0"/>
                </a:solidFill>
              </a:rPr>
              <a:t>/s</a:t>
            </a:r>
            <a:r>
              <a:rPr lang="en-GB" b="1" i="1" dirty="0" smtClean="0">
                <a:solidFill>
                  <a:srgbClr val="7030A0"/>
                </a:solidFill>
              </a:rPr>
              <a:t>onglike)</a:t>
            </a:r>
            <a:r>
              <a:rPr lang="en-GB" b="1" dirty="0" smtClean="0">
                <a:solidFill>
                  <a:srgbClr val="7030A0"/>
                </a:solidFill>
              </a:rPr>
              <a:t> melody throughout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20320" y="2572200"/>
            <a:ext cx="41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Ic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64088" y="2572200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V7      I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54329" y="332656"/>
            <a:ext cx="1091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Septuplet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36023" y="55699"/>
            <a:ext cx="2811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Acciaccatura (</a:t>
            </a:r>
            <a:r>
              <a:rPr lang="en-GB" i="1" dirty="0" smtClean="0">
                <a:solidFill>
                  <a:srgbClr val="FF0000"/>
                </a:solidFill>
              </a:rPr>
              <a:t>crushed note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768205" y="332656"/>
            <a:ext cx="486124" cy="72008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279109" y="55699"/>
            <a:ext cx="1350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ornamented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>
            <a:stCxn id="16" idx="3"/>
          </p:cNvCxnSpPr>
          <p:nvPr/>
        </p:nvCxnSpPr>
        <p:spPr>
          <a:xfrm>
            <a:off x="4629350" y="240365"/>
            <a:ext cx="518714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295301" y="1556792"/>
            <a:ext cx="585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turn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541985" y="1301816"/>
            <a:ext cx="0" cy="36004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272865" y="4894681"/>
            <a:ext cx="2990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Bars 5 – 8 are a repeat of 1 - 4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520" y="55699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Section A</a:t>
            </a:r>
          </a:p>
          <a:p>
            <a:r>
              <a:rPr lang="en-GB" b="1" dirty="0" err="1" smtClean="0">
                <a:solidFill>
                  <a:srgbClr val="7030A0"/>
                </a:solidFill>
              </a:rPr>
              <a:t>D</a:t>
            </a:r>
            <a:r>
              <a:rPr lang="en-GB" b="1" i="1" dirty="0" err="1" smtClean="0">
                <a:solidFill>
                  <a:srgbClr val="7030A0"/>
                </a:solidFill>
              </a:rPr>
              <a:t>b</a:t>
            </a:r>
            <a:r>
              <a:rPr lang="en-GB" b="1" i="1" dirty="0" smtClean="0">
                <a:solidFill>
                  <a:srgbClr val="7030A0"/>
                </a:solidFill>
              </a:rPr>
              <a:t> major</a:t>
            </a:r>
            <a:endParaRPr lang="en-GB" b="1" dirty="0">
              <a:solidFill>
                <a:srgbClr val="7030A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1666381" y="2607624"/>
            <a:ext cx="5363" cy="25193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75745" y="2821422"/>
            <a:ext cx="119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7030A0"/>
                </a:solidFill>
              </a:rPr>
              <a:t>Sustain Pedal</a:t>
            </a:r>
            <a:endParaRPr lang="en-GB" sz="1400" b="1" dirty="0">
              <a:solidFill>
                <a:srgbClr val="7030A0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5034620" y="2967664"/>
            <a:ext cx="0" cy="223620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236296" y="623353"/>
            <a:ext cx="0" cy="223620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236218" y="3573016"/>
            <a:ext cx="3512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2</a:t>
            </a:r>
            <a:r>
              <a:rPr lang="en-GB" baseline="30000" dirty="0" smtClean="0">
                <a:solidFill>
                  <a:srgbClr val="FF0000"/>
                </a:solidFill>
              </a:rPr>
              <a:t>nd</a:t>
            </a:r>
            <a:r>
              <a:rPr lang="en-GB" dirty="0" smtClean="0">
                <a:solidFill>
                  <a:srgbClr val="FF0000"/>
                </a:solidFill>
              </a:rPr>
              <a:t> theme stepwise melody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36096" y="494116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Bars 8 -12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36217" y="5264013"/>
            <a:ext cx="383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This melody undergoes variation every 4 bars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2699792" y="2581492"/>
            <a:ext cx="0" cy="27807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127164" y="2826009"/>
            <a:ext cx="1532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7030A0"/>
                </a:solidFill>
              </a:rPr>
              <a:t>Release Pedal</a:t>
            </a:r>
            <a:endParaRPr lang="en-GB" sz="1400" b="1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31164" y="775228"/>
            <a:ext cx="119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7030A0"/>
                </a:solidFill>
              </a:rPr>
              <a:t>Sustained</a:t>
            </a:r>
            <a:endParaRPr lang="en-GB" sz="1400" b="1" dirty="0">
              <a:solidFill>
                <a:srgbClr val="7030A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24144" y="1433681"/>
            <a:ext cx="119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smtClean="0">
                <a:solidFill>
                  <a:srgbClr val="7030A0"/>
                </a:solidFill>
              </a:rPr>
              <a:t>Piano</a:t>
            </a:r>
            <a:endParaRPr lang="en-GB" sz="1400" b="1" i="1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21231" y="6002677"/>
            <a:ext cx="3907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Lots of </a:t>
            </a:r>
            <a:r>
              <a:rPr lang="en-GB" b="1" dirty="0" smtClean="0">
                <a:solidFill>
                  <a:srgbClr val="7030A0"/>
                </a:solidFill>
              </a:rPr>
              <a:t>RUBATO</a:t>
            </a:r>
            <a:r>
              <a:rPr lang="en-GB" dirty="0" smtClean="0">
                <a:solidFill>
                  <a:srgbClr val="7030A0"/>
                </a:solidFill>
              </a:rPr>
              <a:t> (stretched) throughout to add </a:t>
            </a:r>
            <a:r>
              <a:rPr lang="en-GB" b="1" dirty="0" smtClean="0">
                <a:solidFill>
                  <a:srgbClr val="7030A0"/>
                </a:solidFill>
              </a:rPr>
              <a:t>expression</a:t>
            </a:r>
            <a:endParaRPr lang="en-GB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90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44" y="172480"/>
            <a:ext cx="8895167" cy="6336704"/>
          </a:xfrm>
        </p:spPr>
      </p:pic>
      <p:sp>
        <p:nvSpPr>
          <p:cNvPr id="5" name="TextBox 4"/>
          <p:cNvSpPr txBox="1"/>
          <p:nvPr/>
        </p:nvSpPr>
        <p:spPr>
          <a:xfrm>
            <a:off x="417087" y="94631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Occasional chromatic note to add colour to harmony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265499" y="821045"/>
            <a:ext cx="0" cy="25667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1560" y="44624"/>
            <a:ext cx="2118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Hinting at </a:t>
            </a:r>
            <a:r>
              <a:rPr lang="en-GB" dirty="0" err="1" smtClean="0">
                <a:solidFill>
                  <a:srgbClr val="FF0000"/>
                </a:solidFill>
              </a:rPr>
              <a:t>Ab</a:t>
            </a:r>
            <a:r>
              <a:rPr lang="en-GB" dirty="0" smtClean="0">
                <a:solidFill>
                  <a:srgbClr val="FF0000"/>
                </a:solidFill>
              </a:rPr>
              <a:t> minor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979712" y="1844824"/>
            <a:ext cx="0" cy="25667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77198" y="2111932"/>
            <a:ext cx="7023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Modulating to </a:t>
            </a:r>
            <a:r>
              <a:rPr lang="en-GB" dirty="0" err="1" smtClean="0">
                <a:solidFill>
                  <a:srgbClr val="FF0000"/>
                </a:solidFill>
              </a:rPr>
              <a:t>Ab</a:t>
            </a:r>
            <a:r>
              <a:rPr lang="en-GB" dirty="0" smtClean="0">
                <a:solidFill>
                  <a:srgbClr val="FF0000"/>
                </a:solidFill>
              </a:rPr>
              <a:t> major (</a:t>
            </a:r>
            <a:r>
              <a:rPr lang="en-GB" i="1" dirty="0" smtClean="0">
                <a:solidFill>
                  <a:srgbClr val="FF0000"/>
                </a:solidFill>
              </a:rPr>
              <a:t>dominant key</a:t>
            </a:r>
            <a:r>
              <a:rPr lang="en-GB" dirty="0" smtClean="0">
                <a:solidFill>
                  <a:srgbClr val="FF0000"/>
                </a:solidFill>
              </a:rPr>
              <a:t>) </a:t>
            </a:r>
            <a:r>
              <a:rPr lang="en-GB" dirty="0" smtClean="0">
                <a:solidFill>
                  <a:srgbClr val="7030A0"/>
                </a:solidFill>
              </a:rPr>
              <a:t>moving to </a:t>
            </a:r>
            <a:r>
              <a:rPr lang="en-GB" dirty="0" err="1" smtClean="0">
                <a:solidFill>
                  <a:srgbClr val="7030A0"/>
                </a:solidFill>
              </a:rPr>
              <a:t>Ab</a:t>
            </a:r>
            <a:r>
              <a:rPr lang="en-GB" dirty="0" smtClean="0">
                <a:solidFill>
                  <a:srgbClr val="7030A0"/>
                </a:solidFill>
              </a:rPr>
              <a:t> Minor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0743" y="1246048"/>
            <a:ext cx="2118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V                I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5976" y="60968"/>
            <a:ext cx="86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turn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860032" y="245634"/>
            <a:ext cx="2952328" cy="37505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1"/>
          </p:cNvCxnSpPr>
          <p:nvPr/>
        </p:nvCxnSpPr>
        <p:spPr>
          <a:xfrm flipH="1">
            <a:off x="2195736" y="245634"/>
            <a:ext cx="2160240" cy="37505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987824" y="245634"/>
            <a:ext cx="0" cy="185586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59832" y="753600"/>
            <a:ext cx="462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Variant of previous 4 bar melody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29927" y="7286"/>
            <a:ext cx="462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Pivot note</a:t>
            </a:r>
            <a:endParaRPr lang="en-GB" dirty="0">
              <a:solidFill>
                <a:srgbClr val="7030A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275856" y="246733"/>
            <a:ext cx="513256" cy="301947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3203848" y="1484784"/>
            <a:ext cx="2167468" cy="72008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5358482" y="621016"/>
            <a:ext cx="1301750" cy="456703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594328" y="938266"/>
            <a:ext cx="244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7030A0"/>
                </a:solidFill>
              </a:rPr>
              <a:t>Bb minor (</a:t>
            </a:r>
            <a:r>
              <a:rPr lang="en-GB" sz="1600" i="1" dirty="0" smtClean="0">
                <a:solidFill>
                  <a:srgbClr val="7030A0"/>
                </a:solidFill>
              </a:rPr>
              <a:t>relative minor</a:t>
            </a:r>
            <a:r>
              <a:rPr lang="en-GB" sz="1600" dirty="0" smtClean="0">
                <a:solidFill>
                  <a:srgbClr val="7030A0"/>
                </a:solidFill>
              </a:rPr>
              <a:t>)</a:t>
            </a:r>
            <a:endParaRPr lang="en-GB" sz="1600" dirty="0">
              <a:solidFill>
                <a:srgbClr val="7030A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82798" y="1134263"/>
            <a:ext cx="417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V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67926" y="322699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93900" y="68236"/>
            <a:ext cx="2306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Modulatory passage</a:t>
            </a:r>
            <a:endParaRPr lang="en-GB" dirty="0">
              <a:solidFill>
                <a:srgbClr val="7030A0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1265499" y="2367393"/>
            <a:ext cx="0" cy="185586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791760" y="2436408"/>
            <a:ext cx="0" cy="185586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652120" y="2436408"/>
            <a:ext cx="0" cy="185586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714032" y="2903828"/>
            <a:ext cx="457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2 bar phrases based on 2</a:t>
            </a:r>
            <a:r>
              <a:rPr lang="en-GB" baseline="30000" dirty="0" smtClean="0">
                <a:solidFill>
                  <a:srgbClr val="FF0000"/>
                </a:solidFill>
              </a:rPr>
              <a:t>nd</a:t>
            </a:r>
            <a:r>
              <a:rPr lang="en-GB" dirty="0" smtClean="0">
                <a:solidFill>
                  <a:srgbClr val="FF0000"/>
                </a:solidFill>
              </a:rPr>
              <a:t> part of theme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10300" y="3969106"/>
            <a:ext cx="4473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Left hand </a:t>
            </a:r>
            <a:r>
              <a:rPr lang="en-GB" dirty="0" err="1" smtClean="0">
                <a:solidFill>
                  <a:srgbClr val="FF0000"/>
                </a:solidFill>
              </a:rPr>
              <a:t>chordal</a:t>
            </a:r>
            <a:r>
              <a:rPr lang="en-GB" dirty="0" smtClean="0">
                <a:solidFill>
                  <a:srgbClr val="FF0000"/>
                </a:solidFill>
              </a:rPr>
              <a:t> filling out texture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83347" y="3110659"/>
            <a:ext cx="1056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Bb minor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60591" y="3179674"/>
            <a:ext cx="1056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7030A0"/>
                </a:solidFill>
              </a:rPr>
              <a:t>Db</a:t>
            </a:r>
            <a:r>
              <a:rPr lang="en-GB" dirty="0" smtClean="0">
                <a:solidFill>
                  <a:srgbClr val="7030A0"/>
                </a:solidFill>
              </a:rPr>
              <a:t> major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68145" y="2886323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Reprise of opening theme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4499992" y="4615437"/>
            <a:ext cx="0" cy="185586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470424" y="5358703"/>
            <a:ext cx="2118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Chromatic septuplet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4000405" y="5013176"/>
            <a:ext cx="0" cy="4255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588794" y="5225964"/>
            <a:ext cx="3094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O</a:t>
            </a:r>
            <a:r>
              <a:rPr lang="en-GB" dirty="0" smtClean="0">
                <a:solidFill>
                  <a:srgbClr val="FF0000"/>
                </a:solidFill>
              </a:rPr>
              <a:t>pening theme once more</a:t>
            </a:r>
          </a:p>
        </p:txBody>
      </p:sp>
    </p:spTree>
    <p:extLst>
      <p:ext uri="{BB962C8B-B14F-4D97-AF65-F5344CB8AC3E}">
        <p14:creationId xmlns:p14="http://schemas.microsoft.com/office/powerpoint/2010/main" val="40380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16632"/>
            <a:ext cx="9012685" cy="6480720"/>
          </a:xfrm>
        </p:spPr>
      </p:pic>
      <p:cxnSp>
        <p:nvCxnSpPr>
          <p:cNvPr id="5" name="Straight Connector 4"/>
          <p:cNvCxnSpPr/>
          <p:nvPr/>
        </p:nvCxnSpPr>
        <p:spPr>
          <a:xfrm>
            <a:off x="1137723" y="128118"/>
            <a:ext cx="0" cy="185586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1520" y="1972496"/>
            <a:ext cx="2118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Dominant 7</a:t>
            </a:r>
            <a:r>
              <a:rPr lang="en-GB" baseline="30000" dirty="0" smtClean="0">
                <a:solidFill>
                  <a:srgbClr val="FF0000"/>
                </a:solidFill>
              </a:rPr>
              <a:t>th</a:t>
            </a:r>
            <a:r>
              <a:rPr lang="en-GB" dirty="0" smtClean="0">
                <a:solidFill>
                  <a:srgbClr val="FF0000"/>
                </a:solidFill>
              </a:rPr>
              <a:t> chord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043608" y="1044564"/>
            <a:ext cx="0" cy="104980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91880" y="859898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7030A0"/>
                </a:solidFill>
              </a:rPr>
              <a:t>Repeated </a:t>
            </a:r>
            <a:r>
              <a:rPr lang="en-GB" sz="1600" dirty="0" err="1" smtClean="0">
                <a:solidFill>
                  <a:srgbClr val="7030A0"/>
                </a:solidFill>
              </a:rPr>
              <a:t>Ab</a:t>
            </a:r>
            <a:r>
              <a:rPr lang="en-GB" sz="1600" dirty="0" smtClean="0">
                <a:solidFill>
                  <a:srgbClr val="7030A0"/>
                </a:solidFill>
              </a:rPr>
              <a:t>/G# taken over by right hand now providing accompaniment (constant raindrops)</a:t>
            </a:r>
            <a:endParaRPr lang="en-GB" sz="1600" dirty="0">
              <a:solidFill>
                <a:srgbClr val="7030A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475656" y="859898"/>
            <a:ext cx="1296144" cy="37172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24842" y="74022"/>
            <a:ext cx="2990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>
                <a:solidFill>
                  <a:srgbClr val="7030A0"/>
                </a:solidFill>
              </a:rPr>
              <a:t>Ab</a:t>
            </a:r>
            <a:r>
              <a:rPr lang="en-GB" sz="1600" dirty="0" smtClean="0">
                <a:solidFill>
                  <a:srgbClr val="7030A0"/>
                </a:solidFill>
              </a:rPr>
              <a:t> = G# (Enharmonic) pivot note</a:t>
            </a:r>
            <a:endParaRPr lang="en-GB" sz="1600" dirty="0">
              <a:solidFill>
                <a:srgbClr val="7030A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31740" y="79938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Section B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50562" y="1725033"/>
            <a:ext cx="561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</a:t>
            </a:r>
            <a:r>
              <a:rPr lang="en-GB" i="1" dirty="0" smtClean="0">
                <a:solidFill>
                  <a:srgbClr val="FF0000"/>
                </a:solidFill>
              </a:rPr>
              <a:t>#</a:t>
            </a:r>
            <a:r>
              <a:rPr lang="en-GB" dirty="0" smtClean="0">
                <a:solidFill>
                  <a:srgbClr val="FF0000"/>
                </a:solidFill>
              </a:rPr>
              <a:t> minor – enharmonic tonic minor to </a:t>
            </a:r>
            <a:r>
              <a:rPr lang="en-GB" dirty="0" err="1" smtClean="0">
                <a:solidFill>
                  <a:srgbClr val="FF0000"/>
                </a:solidFill>
              </a:rPr>
              <a:t>D</a:t>
            </a:r>
            <a:r>
              <a:rPr lang="en-GB" i="1" dirty="0" err="1" smtClean="0">
                <a:solidFill>
                  <a:srgbClr val="FF0000"/>
                </a:solidFill>
              </a:rPr>
              <a:t>b</a:t>
            </a:r>
            <a:r>
              <a:rPr lang="en-GB" dirty="0" smtClean="0">
                <a:solidFill>
                  <a:srgbClr val="FF0000"/>
                </a:solidFill>
              </a:rPr>
              <a:t> Major)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267744" y="116632"/>
            <a:ext cx="0" cy="185586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771800" y="1013785"/>
            <a:ext cx="849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whisper</a:t>
            </a:r>
            <a:endParaRPr lang="en-GB" sz="1200" b="1" dirty="0">
              <a:solidFill>
                <a:srgbClr val="FF00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8676456" y="128118"/>
            <a:ext cx="0" cy="185586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092280" y="2157162"/>
            <a:ext cx="0" cy="185586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51520" y="3789040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Two four bar phrases in a chorale like crotchet melody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42246" y="1617311"/>
            <a:ext cx="1656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rgbClr val="7030A0"/>
                </a:solidFill>
              </a:rPr>
              <a:t>Dominant chord with 3</a:t>
            </a:r>
            <a:r>
              <a:rPr lang="en-GB" sz="1600" b="1" baseline="30000" dirty="0" smtClean="0">
                <a:solidFill>
                  <a:srgbClr val="7030A0"/>
                </a:solidFill>
              </a:rPr>
              <a:t>rd</a:t>
            </a:r>
            <a:r>
              <a:rPr lang="en-GB" sz="1600" b="1" dirty="0" smtClean="0">
                <a:solidFill>
                  <a:srgbClr val="7030A0"/>
                </a:solidFill>
              </a:rPr>
              <a:t> missing sounds bare</a:t>
            </a:r>
            <a:endParaRPr lang="en-GB" sz="1600" b="1" dirty="0">
              <a:solidFill>
                <a:srgbClr val="7030A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87008" y="3708262"/>
            <a:ext cx="1656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rgbClr val="7030A0"/>
                </a:solidFill>
              </a:rPr>
              <a:t>Dominant chord with 3</a:t>
            </a:r>
            <a:r>
              <a:rPr lang="en-GB" sz="1600" b="1" baseline="30000" dirty="0" smtClean="0">
                <a:solidFill>
                  <a:srgbClr val="7030A0"/>
                </a:solidFill>
              </a:rPr>
              <a:t>rd</a:t>
            </a:r>
            <a:r>
              <a:rPr lang="en-GB" sz="1600" b="1" dirty="0" smtClean="0">
                <a:solidFill>
                  <a:srgbClr val="7030A0"/>
                </a:solidFill>
              </a:rPr>
              <a:t> missing</a:t>
            </a:r>
          </a:p>
          <a:p>
            <a:r>
              <a:rPr lang="en-GB" sz="1600" b="1" dirty="0" smtClean="0">
                <a:solidFill>
                  <a:srgbClr val="7030A0"/>
                </a:solidFill>
              </a:rPr>
              <a:t>Octave G# added</a:t>
            </a:r>
            <a:endParaRPr lang="en-GB" sz="1600" b="1" dirty="0">
              <a:solidFill>
                <a:srgbClr val="7030A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228822" y="2780928"/>
            <a:ext cx="0" cy="151216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0112" y="4422098"/>
            <a:ext cx="0" cy="185586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7505" y="5907646"/>
            <a:ext cx="6121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36 – 39 repeat of 28 – 31 but with added inner crotchet melody doubling top notes of left hand in octaves = thicker texture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1763688" y="4941169"/>
            <a:ext cx="1728192" cy="111025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369889" y="5110835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Crescendo to bar 40 = fortissimo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08643" y="549629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Dramatic </a:t>
            </a:r>
            <a:r>
              <a:rPr lang="en-GB" dirty="0" smtClean="0">
                <a:solidFill>
                  <a:srgbClr val="FF0000"/>
                </a:solidFill>
              </a:rPr>
              <a:t>E major </a:t>
            </a:r>
            <a:r>
              <a:rPr lang="en-GB" dirty="0" smtClean="0">
                <a:solidFill>
                  <a:srgbClr val="7030A0"/>
                </a:solidFill>
              </a:rPr>
              <a:t>chord VI</a:t>
            </a:r>
            <a:endParaRPr lang="en-GB" dirty="0">
              <a:solidFill>
                <a:srgbClr val="7030A0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5724128" y="5096263"/>
            <a:ext cx="0" cy="52489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898412" y="5126966"/>
            <a:ext cx="256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These 4 bars in </a:t>
            </a:r>
            <a:r>
              <a:rPr lang="en-GB" dirty="0" smtClean="0">
                <a:solidFill>
                  <a:srgbClr val="FF0000"/>
                </a:solidFill>
              </a:rPr>
              <a:t>G# minor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8332827" y="5344201"/>
            <a:ext cx="465603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048163" y="5893445"/>
            <a:ext cx="2990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7030A0"/>
                </a:solidFill>
              </a:rPr>
              <a:t>Strong octaves in bass and treble minim chords in right hand with accents</a:t>
            </a:r>
            <a:endParaRPr lang="en-GB" sz="1600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1800" y="2094365"/>
            <a:ext cx="244827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STORM - BELL TOLLING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60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3" y="188640"/>
            <a:ext cx="9097041" cy="6120680"/>
          </a:xfrm>
        </p:spPr>
      </p:pic>
      <p:cxnSp>
        <p:nvCxnSpPr>
          <p:cNvPr id="5" name="Straight Connector 4"/>
          <p:cNvCxnSpPr/>
          <p:nvPr/>
        </p:nvCxnSpPr>
        <p:spPr>
          <a:xfrm>
            <a:off x="3851920" y="116632"/>
            <a:ext cx="0" cy="185586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9512" y="859898"/>
            <a:ext cx="256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Dominant of C# minor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0522" y="1700808"/>
            <a:ext cx="1281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V              I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6902" y="1885474"/>
            <a:ext cx="6103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7030A0"/>
                </a:solidFill>
              </a:rPr>
              <a:t>Texture thins dramatically to </a:t>
            </a:r>
            <a:r>
              <a:rPr lang="en-GB" sz="1600" i="1" dirty="0" smtClean="0">
                <a:solidFill>
                  <a:srgbClr val="7030A0"/>
                </a:solidFill>
              </a:rPr>
              <a:t>piano </a:t>
            </a:r>
            <a:r>
              <a:rPr lang="en-GB" sz="1600" dirty="0" smtClean="0">
                <a:solidFill>
                  <a:srgbClr val="7030A0"/>
                </a:solidFill>
              </a:rPr>
              <a:t>quaver G#s as a reprise to section only difference is slight </a:t>
            </a:r>
            <a:r>
              <a:rPr lang="en-GB" sz="1600" i="1" dirty="0" smtClean="0">
                <a:solidFill>
                  <a:srgbClr val="FF0000"/>
                </a:solidFill>
              </a:rPr>
              <a:t>dynamic </a:t>
            </a:r>
            <a:r>
              <a:rPr lang="en-GB" sz="1600" dirty="0" smtClean="0">
                <a:solidFill>
                  <a:srgbClr val="7030A0"/>
                </a:solidFill>
              </a:rPr>
              <a:t>changes)</a:t>
            </a:r>
            <a:endParaRPr lang="en-GB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9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501"/>
            <a:ext cx="8568952" cy="6655381"/>
          </a:xfrm>
        </p:spPr>
      </p:pic>
      <p:cxnSp>
        <p:nvCxnSpPr>
          <p:cNvPr id="5" name="Straight Connector 4"/>
          <p:cNvCxnSpPr/>
          <p:nvPr/>
        </p:nvCxnSpPr>
        <p:spPr>
          <a:xfrm>
            <a:off x="4860032" y="116632"/>
            <a:ext cx="0" cy="185586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932040" y="875287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Back in C# minor, melody moves to top of texture chorale like moving up and down in step</a:t>
            </a:r>
            <a:endParaRPr lang="en-GB" sz="14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95736" y="2276872"/>
            <a:ext cx="0" cy="185586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860032" y="1939700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Augmented longer notes of first part of section B, repeated G#s now in the middle of the texture</a:t>
            </a:r>
            <a:endParaRPr lang="en-GB" sz="14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932040" y="642424"/>
            <a:ext cx="0" cy="1330072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201200" y="3190862"/>
            <a:ext cx="51791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  V                I                       V      I                                        V               I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29852" y="2462920"/>
            <a:ext cx="19387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  Static Harmony chords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39752" y="3333558"/>
            <a:ext cx="65527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  </a:t>
            </a:r>
            <a:r>
              <a:rPr lang="en-GB" sz="1400" b="1" dirty="0" smtClean="0">
                <a:solidFill>
                  <a:srgbClr val="7030A0"/>
                </a:solidFill>
              </a:rPr>
              <a:t>Dominant pedal notes in bass and repeated quavers in middle part G#s) = </a:t>
            </a:r>
            <a:r>
              <a:rPr lang="en-GB" sz="1400" b="1" dirty="0" smtClean="0">
                <a:solidFill>
                  <a:srgbClr val="7030A0"/>
                </a:solidFill>
                <a:hlinkClick r:id="rId3" action="ppaction://hlinksldjump"/>
              </a:rPr>
              <a:t>PEDALS</a:t>
            </a:r>
            <a:endParaRPr lang="en-GB" sz="1400" b="1" dirty="0">
              <a:solidFill>
                <a:srgbClr val="7030A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676456" y="2405626"/>
            <a:ext cx="0" cy="185586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64088" y="4581128"/>
            <a:ext cx="0" cy="185586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15616" y="5355171"/>
            <a:ext cx="24482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  68 – 70 repeat of 60 - 62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92080" y="4581128"/>
            <a:ext cx="24482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i="1" dirty="0" smtClean="0">
                <a:solidFill>
                  <a:srgbClr val="FF0000"/>
                </a:solidFill>
              </a:rPr>
              <a:t>Forte</a:t>
            </a:r>
            <a:r>
              <a:rPr lang="en-GB" sz="1400" b="1" dirty="0" smtClean="0">
                <a:solidFill>
                  <a:srgbClr val="FF0000"/>
                </a:solidFill>
              </a:rPr>
              <a:t> passage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21205" y="5501873"/>
            <a:ext cx="1287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  </a:t>
            </a:r>
            <a:r>
              <a:rPr lang="en-GB" sz="1400" b="1" dirty="0" smtClean="0">
                <a:solidFill>
                  <a:srgbClr val="7030A0"/>
                </a:solidFill>
              </a:rPr>
              <a:t>F# minor</a:t>
            </a:r>
            <a:endParaRPr lang="en-GB" sz="1400" b="1" dirty="0">
              <a:solidFill>
                <a:srgbClr val="7030A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96472" y="5509149"/>
            <a:ext cx="1287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  </a:t>
            </a:r>
            <a:r>
              <a:rPr lang="en-GB" sz="1400" b="1" dirty="0">
                <a:solidFill>
                  <a:srgbClr val="7030A0"/>
                </a:solidFill>
              </a:rPr>
              <a:t>C</a:t>
            </a:r>
            <a:r>
              <a:rPr lang="en-GB" sz="1400" b="1" dirty="0" smtClean="0">
                <a:solidFill>
                  <a:srgbClr val="7030A0"/>
                </a:solidFill>
              </a:rPr>
              <a:t># minor</a:t>
            </a:r>
            <a:endParaRPr lang="en-GB" sz="1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55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856984" cy="6315163"/>
          </a:xfrm>
        </p:spPr>
      </p:pic>
      <p:cxnSp>
        <p:nvCxnSpPr>
          <p:cNvPr id="5" name="Straight Connector 4"/>
          <p:cNvCxnSpPr/>
          <p:nvPr/>
        </p:nvCxnSpPr>
        <p:spPr>
          <a:xfrm>
            <a:off x="5657584" y="280304"/>
            <a:ext cx="0" cy="185586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99592" y="106759"/>
            <a:ext cx="48965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A# Chromatic note in C# minor = Added 6</a:t>
            </a:r>
            <a:r>
              <a:rPr lang="en-GB" sz="1400" b="1" baseline="30000" dirty="0" smtClean="0">
                <a:solidFill>
                  <a:srgbClr val="FF0000"/>
                </a:solidFill>
              </a:rPr>
              <a:t>th</a:t>
            </a:r>
            <a:r>
              <a:rPr lang="en-GB" sz="1400" b="1" dirty="0" smtClean="0">
                <a:solidFill>
                  <a:srgbClr val="FF0000"/>
                </a:solidFill>
              </a:rPr>
              <a:t> chord = C# E G#  A#</a:t>
            </a:r>
            <a:endParaRPr lang="en-GB" sz="1400" b="1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1208236"/>
            <a:ext cx="34563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Three repetitions of note sequence A# A# G</a:t>
            </a:r>
            <a:endParaRPr lang="en-GB" sz="1400" b="1" dirty="0">
              <a:solidFill>
                <a:srgbClr val="7030A0"/>
              </a:solidFill>
            </a:endParaRP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 flipV="1">
            <a:off x="251520" y="1362124"/>
            <a:ext cx="360040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61590" y="260647"/>
            <a:ext cx="0" cy="185586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826085" y="45204"/>
            <a:ext cx="31384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Reprise of  Opening Section A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47864" y="1813002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Link bar = G# E# F# D# Enharmonic of </a:t>
            </a:r>
            <a:r>
              <a:rPr lang="en-GB" b="1" dirty="0" err="1" smtClean="0">
                <a:solidFill>
                  <a:srgbClr val="7030A0"/>
                </a:solidFill>
              </a:rPr>
              <a:t>Ab</a:t>
            </a:r>
            <a:r>
              <a:rPr lang="en-GB" b="1" dirty="0" smtClean="0">
                <a:solidFill>
                  <a:srgbClr val="7030A0"/>
                </a:solidFill>
              </a:rPr>
              <a:t> F </a:t>
            </a:r>
            <a:r>
              <a:rPr lang="en-GB" b="1" dirty="0" err="1" smtClean="0">
                <a:solidFill>
                  <a:srgbClr val="7030A0"/>
                </a:solidFill>
              </a:rPr>
              <a:t>Eb</a:t>
            </a:r>
            <a:r>
              <a:rPr lang="en-GB" b="1" dirty="0" smtClean="0">
                <a:solidFill>
                  <a:srgbClr val="7030A0"/>
                </a:solidFill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</a:rPr>
              <a:t>Db</a:t>
            </a:r>
            <a:r>
              <a:rPr lang="en-GB" b="1" dirty="0" smtClean="0">
                <a:solidFill>
                  <a:srgbClr val="7030A0"/>
                </a:solidFill>
              </a:rPr>
              <a:t> to lead us seamlessly back to </a:t>
            </a:r>
            <a:r>
              <a:rPr lang="en-GB" b="1" dirty="0" err="1" smtClean="0">
                <a:solidFill>
                  <a:srgbClr val="7030A0"/>
                </a:solidFill>
              </a:rPr>
              <a:t>Db</a:t>
            </a:r>
            <a:r>
              <a:rPr lang="en-GB" b="1" dirty="0" smtClean="0">
                <a:solidFill>
                  <a:srgbClr val="7030A0"/>
                </a:solidFill>
              </a:rPr>
              <a:t> Major</a:t>
            </a:r>
            <a:endParaRPr lang="en-GB" b="1" dirty="0">
              <a:solidFill>
                <a:srgbClr val="7030A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076056" y="2605881"/>
            <a:ext cx="0" cy="185586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444206" y="908720"/>
            <a:ext cx="1569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 smtClean="0">
                <a:solidFill>
                  <a:srgbClr val="FF0000"/>
                </a:solidFill>
              </a:rPr>
              <a:t>Piano</a:t>
            </a:r>
            <a:r>
              <a:rPr lang="en-GB" b="1" dirty="0" smtClean="0">
                <a:solidFill>
                  <a:srgbClr val="FF0000"/>
                </a:solidFill>
              </a:rPr>
              <a:t> section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061590" y="3068960"/>
            <a:ext cx="0" cy="104980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131840" y="4120352"/>
            <a:ext cx="22892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 smtClean="0">
                <a:solidFill>
                  <a:srgbClr val="FF0000"/>
                </a:solidFill>
              </a:rPr>
              <a:t>Now 10 notes long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86798" y="3455360"/>
            <a:ext cx="1065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Dying away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68926" y="3107896"/>
            <a:ext cx="1600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Gradually slower</a:t>
            </a:r>
            <a:endParaRPr lang="en-GB" sz="1200" b="1" dirty="0">
              <a:solidFill>
                <a:srgbClr val="FF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7524328" y="2605881"/>
            <a:ext cx="0" cy="185586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152228" y="2459333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Broken opening theme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13483" y="2281251"/>
            <a:ext cx="1569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C000"/>
                </a:solidFill>
              </a:rPr>
              <a:t>Mini cadenza</a:t>
            </a:r>
            <a:endParaRPr lang="en-GB" b="1" dirty="0">
              <a:solidFill>
                <a:srgbClr val="FFC0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907704" y="4461745"/>
            <a:ext cx="0" cy="185586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40021" y="5389677"/>
            <a:ext cx="15692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</a:rPr>
              <a:t>diminuendo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524328" y="3455360"/>
            <a:ext cx="7737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i="1" dirty="0" smtClean="0">
                <a:solidFill>
                  <a:srgbClr val="FF0000"/>
                </a:solidFill>
              </a:rPr>
              <a:t>forte</a:t>
            </a:r>
            <a:endParaRPr lang="en-GB" sz="1600" b="1" i="1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13482" y="3077118"/>
            <a:ext cx="15692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rgbClr val="7030A0"/>
                </a:solidFill>
              </a:rPr>
              <a:t>B</a:t>
            </a:r>
            <a:r>
              <a:rPr lang="en-GB" sz="1400" b="1" i="1" dirty="0" smtClean="0">
                <a:solidFill>
                  <a:srgbClr val="7030A0"/>
                </a:solidFill>
              </a:rPr>
              <a:t>b</a:t>
            </a:r>
            <a:r>
              <a:rPr lang="en-GB" sz="1400" b="1" dirty="0" smtClean="0">
                <a:solidFill>
                  <a:srgbClr val="7030A0"/>
                </a:solidFill>
              </a:rPr>
              <a:t> = highest note in the piece</a:t>
            </a:r>
            <a:endParaRPr lang="en-GB" sz="1400" b="1" dirty="0">
              <a:solidFill>
                <a:srgbClr val="7030A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7769021" y="2828666"/>
            <a:ext cx="142184" cy="27923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964488" y="4461745"/>
            <a:ext cx="0" cy="185586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112984" y="6317609"/>
            <a:ext cx="22892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 smtClean="0">
                <a:solidFill>
                  <a:srgbClr val="FF0000"/>
                </a:solidFill>
              </a:rPr>
              <a:t>6 bar phrase to end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18952" y="6100677"/>
            <a:ext cx="6901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V                       I                       V                    </a:t>
            </a:r>
            <a:r>
              <a:rPr lang="en-GB" b="1" dirty="0" err="1" smtClean="0">
                <a:solidFill>
                  <a:srgbClr val="FF0000"/>
                </a:solidFill>
              </a:rPr>
              <a:t>V</a:t>
            </a:r>
            <a:r>
              <a:rPr lang="en-GB" b="1" dirty="0" smtClean="0">
                <a:solidFill>
                  <a:srgbClr val="FF0000"/>
                </a:solidFill>
              </a:rPr>
              <a:t>                       I                          I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123728" y="5189622"/>
            <a:ext cx="22892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 smtClean="0">
                <a:solidFill>
                  <a:srgbClr val="FF0000"/>
                </a:solidFill>
              </a:rPr>
              <a:t>Inner pedal Abs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3568" y="5020345"/>
            <a:ext cx="1325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>
                <a:solidFill>
                  <a:srgbClr val="FF0000"/>
                </a:solidFill>
              </a:rPr>
              <a:t>m</a:t>
            </a:r>
            <a:r>
              <a:rPr lang="en-GB" b="1" i="1" dirty="0" smtClean="0">
                <a:solidFill>
                  <a:srgbClr val="FF0000"/>
                </a:solidFill>
              </a:rPr>
              <a:t>elody 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/>
          <p:cNvCxnSpPr>
            <a:endCxn id="34" idx="3"/>
          </p:cNvCxnSpPr>
          <p:nvPr/>
        </p:nvCxnSpPr>
        <p:spPr>
          <a:xfrm>
            <a:off x="1547664" y="5205011"/>
            <a:ext cx="461558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57328" y="5176678"/>
            <a:ext cx="14561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i="1" dirty="0" smtClean="0">
                <a:solidFill>
                  <a:srgbClr val="FF0000"/>
                </a:solidFill>
              </a:rPr>
              <a:t>pianissimo</a:t>
            </a:r>
            <a:endParaRPr lang="en-GB" sz="1600" b="1" i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40065" y="4653136"/>
            <a:ext cx="1600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Gradually slower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657501" y="3670524"/>
            <a:ext cx="14251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 smtClean="0">
                <a:solidFill>
                  <a:srgbClr val="FF0000"/>
                </a:solidFill>
              </a:rPr>
              <a:t>2 bar </a:t>
            </a:r>
          </a:p>
          <a:p>
            <a:r>
              <a:rPr lang="en-GB" b="1" i="1" dirty="0" smtClean="0">
                <a:solidFill>
                  <a:srgbClr val="FF0000"/>
                </a:solidFill>
              </a:rPr>
              <a:t>monophonic </a:t>
            </a:r>
          </a:p>
          <a:p>
            <a:r>
              <a:rPr lang="en-GB" b="1" i="1" dirty="0" smtClean="0">
                <a:solidFill>
                  <a:srgbClr val="FF0000"/>
                </a:solidFill>
              </a:rPr>
              <a:t>melody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70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Pedals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Pedal in lowest part = pedal</a:t>
            </a:r>
          </a:p>
          <a:p>
            <a:r>
              <a:rPr lang="en-GB" dirty="0" smtClean="0"/>
              <a:t>Pedal in middle part = inner pedal</a:t>
            </a:r>
          </a:p>
          <a:p>
            <a:r>
              <a:rPr lang="en-GB" dirty="0" smtClean="0"/>
              <a:t>Pedal in highest part = inverted pedal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>
                <a:hlinkClick r:id="rId2" action="ppaction://hlinksldjump"/>
              </a:rPr>
              <a:t>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714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553</Words>
  <Application>Microsoft Office PowerPoint</Application>
  <PresentationFormat>On-screen Show (4:3)</PresentationFormat>
  <Paragraphs>101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Chopin: Prelude Number 15 in Db Major "Raindrop" Opus 28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Pedals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Chopin: Prelude Number 15 in Db Major "Raindrop" Opus 28</dc:title>
  <dc:creator>Paul</dc:creator>
  <cp:lastModifiedBy>Paul</cp:lastModifiedBy>
  <cp:revision>30</cp:revision>
  <dcterms:created xsi:type="dcterms:W3CDTF">2011-12-21T10:30:25Z</dcterms:created>
  <dcterms:modified xsi:type="dcterms:W3CDTF">2011-12-21T13:21:51Z</dcterms:modified>
</cp:coreProperties>
</file>